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37"/>
  </p:notesMasterIdLst>
  <p:handoutMasterIdLst>
    <p:handoutMasterId r:id="rId38"/>
  </p:handoutMasterIdLst>
  <p:sldIdLst>
    <p:sldId id="256" r:id="rId3"/>
    <p:sldId id="257" r:id="rId4"/>
    <p:sldId id="268" r:id="rId5"/>
    <p:sldId id="285" r:id="rId6"/>
    <p:sldId id="269" r:id="rId7"/>
    <p:sldId id="270" r:id="rId8"/>
    <p:sldId id="271" r:id="rId9"/>
    <p:sldId id="272" r:id="rId10"/>
    <p:sldId id="273" r:id="rId11"/>
    <p:sldId id="296" r:id="rId12"/>
    <p:sldId id="297" r:id="rId13"/>
    <p:sldId id="298" r:id="rId14"/>
    <p:sldId id="310" r:id="rId15"/>
    <p:sldId id="284" r:id="rId16"/>
    <p:sldId id="312" r:id="rId17"/>
    <p:sldId id="299" r:id="rId18"/>
    <p:sldId id="311" r:id="rId19"/>
    <p:sldId id="301" r:id="rId20"/>
    <p:sldId id="315" r:id="rId21"/>
    <p:sldId id="300" r:id="rId22"/>
    <p:sldId id="302" r:id="rId23"/>
    <p:sldId id="303" r:id="rId24"/>
    <p:sldId id="304" r:id="rId25"/>
    <p:sldId id="314" r:id="rId26"/>
    <p:sldId id="305" r:id="rId27"/>
    <p:sldId id="313" r:id="rId28"/>
    <p:sldId id="258" r:id="rId29"/>
    <p:sldId id="306" r:id="rId30"/>
    <p:sldId id="289" r:id="rId31"/>
    <p:sldId id="290" r:id="rId32"/>
    <p:sldId id="292" r:id="rId33"/>
    <p:sldId id="307" r:id="rId34"/>
    <p:sldId id="308" r:id="rId35"/>
    <p:sldId id="293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1" autoAdjust="0"/>
  </p:normalViewPr>
  <p:slideViewPr>
    <p:cSldViewPr>
      <p:cViewPr>
        <p:scale>
          <a:sx n="80" d="100"/>
          <a:sy n="80" d="100"/>
        </p:scale>
        <p:origin x="-5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7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F847876-B024-4441-8D05-83E7D942CDA1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629FFA8-24F1-45A1-9FF7-2DAC666F7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99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B319572-EC1E-48E5-9134-91766E17AB3D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D4C94C-B2BE-4194-9E40-86C1A0EDF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07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820CB2-FE71-4010-B2A3-4850D12975F3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1936682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0D5C7B-82B4-4E21-B905-758FB213A218}" type="slidenum">
              <a:rPr lang="en-US" sz="1200" smtClean="0"/>
              <a:pPr eaLnBrk="1" hangingPunct="1"/>
              <a:t>3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2570113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D4C94C-B2BE-4194-9E40-86C1A0EDF67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7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6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9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69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57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5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6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4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8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1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-28903"/>
            <a:ext cx="84582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267607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9776CDE-7FA7-4BDD-A5D8-130211AFF05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240" y="6324600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BB0DFA1-9690-41FA-915F-BF017DB3F6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ctrTitle" idx="4294967295"/>
          </p:nvPr>
        </p:nvSpPr>
        <p:spPr>
          <a:xfrm>
            <a:off x="1752600" y="1752600"/>
            <a:ext cx="7391400" cy="1470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Mass Wasting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048000" y="3581400"/>
            <a:ext cx="5334000" cy="17541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Chapter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533400"/>
            <a:ext cx="7620000" cy="74959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 smtClean="0"/>
              <a:t>Downslope Movements on Slopes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838200" y="1295400"/>
            <a:ext cx="7239000" cy="4343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Downslope movements are classified according to four variables:</a:t>
            </a:r>
          </a:p>
          <a:p>
            <a:pPr marL="777240" lvl="1" indent="-457200">
              <a:buFont typeface="+mj-lt"/>
              <a:buAutoNum type="arabicPeriod"/>
              <a:defRPr/>
            </a:pPr>
            <a:r>
              <a:rPr lang="en-US" sz="2200" dirty="0" smtClean="0"/>
              <a:t>The </a:t>
            </a:r>
            <a:r>
              <a:rPr lang="en-US" sz="2200" b="1" u="sng" dirty="0" smtClean="0"/>
              <a:t>mechanism of movement </a:t>
            </a:r>
            <a:r>
              <a:rPr lang="en-US" sz="2200" dirty="0" smtClean="0"/>
              <a:t>(slide, fall, flow, or complex movement)</a:t>
            </a:r>
          </a:p>
          <a:p>
            <a:pPr marL="777240" lvl="1" indent="-457200">
              <a:buFont typeface="+mj-lt"/>
              <a:buAutoNum type="arabicPeriod"/>
              <a:defRPr/>
            </a:pPr>
            <a:r>
              <a:rPr lang="en-US" b="1" u="sng" dirty="0" smtClean="0"/>
              <a:t>Type of earth material </a:t>
            </a:r>
            <a:r>
              <a:rPr lang="en-US" dirty="0" smtClean="0"/>
              <a:t>(solid rock, soft consolidated sediment, or loose unconsolidated sediment)</a:t>
            </a:r>
          </a:p>
          <a:p>
            <a:pPr marL="777240" lvl="1" indent="-457200">
              <a:buFont typeface="+mj-lt"/>
              <a:buAutoNum type="arabicPeriod"/>
              <a:defRPr/>
            </a:pPr>
            <a:r>
              <a:rPr lang="en-US" sz="2200" b="1" u="sng" dirty="0" smtClean="0"/>
              <a:t>Amount of water present</a:t>
            </a:r>
          </a:p>
          <a:p>
            <a:pPr marL="777240" lvl="1" indent="-457200">
              <a:buFont typeface="+mj-lt"/>
              <a:buAutoNum type="arabicPeriod"/>
              <a:defRPr/>
            </a:pPr>
            <a:r>
              <a:rPr lang="en-US" b="1" u="sng" dirty="0" smtClean="0"/>
              <a:t>Rate of movement</a:t>
            </a:r>
            <a:r>
              <a:rPr lang="en-US" dirty="0" smtClean="0"/>
              <a:t> (movement is considered if it can be discerned with the naked eye, otherwise it is considered as “slow”)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799"/>
            <a:ext cx="8610600" cy="85997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00" dirty="0" smtClean="0"/>
              <a:t>Driving or Resisting Forces on Slopes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990600"/>
            <a:ext cx="8534400" cy="518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Forces on slopes: Look for relationship between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The </a:t>
            </a:r>
            <a:r>
              <a:rPr lang="en-US" b="1" u="sng" dirty="0" smtClean="0"/>
              <a:t>driving forces </a:t>
            </a:r>
            <a:r>
              <a:rPr lang="en-US" dirty="0" smtClean="0"/>
              <a:t>that move the materials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b="1" u="sng" dirty="0" smtClean="0"/>
              <a:t>Resisting forces </a:t>
            </a:r>
            <a:r>
              <a:rPr lang="en-US" dirty="0" smtClean="0"/>
              <a:t>that oppose such movement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Most common driving force is the downslope component of the </a:t>
            </a:r>
            <a:r>
              <a:rPr lang="en-US" b="1" u="sng" dirty="0" smtClean="0"/>
              <a:t>weight of the slope material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200" dirty="0" smtClean="0"/>
              <a:t>This weight can be from vegetation, fill material, or buildings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Most common resisting force is the </a:t>
            </a:r>
            <a:r>
              <a:rPr lang="en-US" b="1" u="sng" dirty="0" smtClean="0"/>
              <a:t>shear strength</a:t>
            </a:r>
            <a:r>
              <a:rPr lang="en-US" dirty="0" smtClean="0"/>
              <a:t> of the slope material, 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100" dirty="0" smtClean="0"/>
              <a:t>Its resistance to </a:t>
            </a:r>
            <a:r>
              <a:rPr lang="en-US" sz="2100" b="1" dirty="0" smtClean="0"/>
              <a:t>failure by sliding or flowing along potential slip planes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100" dirty="0" smtClean="0"/>
              <a:t>Potential slip planes are </a:t>
            </a:r>
            <a:r>
              <a:rPr lang="en-US" sz="2100" b="1" u="sng" dirty="0" smtClean="0"/>
              <a:t>geological surfaces of weakness </a:t>
            </a:r>
            <a:r>
              <a:rPr lang="en-US" sz="2100" dirty="0" smtClean="0"/>
              <a:t>in the slope material such as bedding planes in sedimentary rocks and fractures in all types of rock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-12405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Forces on Slopes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7214" y="1066800"/>
            <a:ext cx="8915400" cy="518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200" b="1" u="sng" dirty="0" smtClean="0"/>
              <a:t>To determine the causes of landslides,</a:t>
            </a:r>
            <a:r>
              <a:rPr lang="en-US" sz="2200" dirty="0" smtClean="0"/>
              <a:t> we examine the forces that influence the </a:t>
            </a:r>
            <a:r>
              <a:rPr lang="en-US" sz="2200" b="1" u="sng" dirty="0" smtClean="0"/>
              <a:t>slope stability</a:t>
            </a:r>
          </a:p>
          <a:p>
            <a:pPr>
              <a:defRPr/>
            </a:pPr>
            <a:r>
              <a:rPr lang="en-US" sz="2200" b="1" u="sng" dirty="0" smtClean="0"/>
              <a:t>Slope stability </a:t>
            </a:r>
            <a:r>
              <a:rPr lang="en-US" sz="2200" dirty="0" smtClean="0"/>
              <a:t>is assessed by </a:t>
            </a:r>
            <a:r>
              <a:rPr lang="en-US" sz="2200" b="1" u="sng" dirty="0" smtClean="0"/>
              <a:t>determining the relationship</a:t>
            </a:r>
            <a:r>
              <a:rPr lang="en-US" sz="2200" dirty="0" smtClean="0"/>
              <a:t> between </a:t>
            </a:r>
            <a:r>
              <a:rPr lang="en-US" sz="2200" b="1" u="sng" dirty="0" smtClean="0"/>
              <a:t>driving forces </a:t>
            </a:r>
            <a:r>
              <a:rPr lang="en-US" sz="2200" dirty="0" smtClean="0"/>
              <a:t>that move the materials down a slope and the </a:t>
            </a:r>
            <a:r>
              <a:rPr lang="en-US" sz="2200" b="1" u="sng" dirty="0" smtClean="0"/>
              <a:t>resisting forces </a:t>
            </a:r>
            <a:r>
              <a:rPr lang="en-US" sz="2200" dirty="0" smtClean="0"/>
              <a:t>that oppose such movement</a:t>
            </a:r>
          </a:p>
          <a:p>
            <a:pPr>
              <a:defRPr/>
            </a:pPr>
            <a:endParaRPr lang="en-US" sz="1200" b="1" u="sng" dirty="0" smtClean="0"/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</a:rPr>
              <a:t>The most common </a:t>
            </a:r>
            <a:r>
              <a:rPr lang="en-US" b="1" u="sng" dirty="0">
                <a:solidFill>
                  <a:srgbClr val="303030"/>
                </a:solidFill>
              </a:rPr>
              <a:t>driving force</a:t>
            </a:r>
            <a:r>
              <a:rPr lang="en-US" dirty="0">
                <a:solidFill>
                  <a:srgbClr val="303030"/>
                </a:solidFill>
              </a:rPr>
              <a:t> is the downslope component of the weight of the slope material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v"/>
              <a:defRPr/>
            </a:pPr>
            <a:r>
              <a:rPr lang="en-US" sz="2200" dirty="0">
                <a:solidFill>
                  <a:srgbClr val="303030"/>
                </a:solidFill>
              </a:rPr>
              <a:t>The </a:t>
            </a:r>
            <a:r>
              <a:rPr lang="en-US" sz="2200" b="1" u="sng" dirty="0">
                <a:solidFill>
                  <a:srgbClr val="303030"/>
                </a:solidFill>
              </a:rPr>
              <a:t>weight</a:t>
            </a:r>
            <a:r>
              <a:rPr lang="en-US" sz="2200" dirty="0">
                <a:solidFill>
                  <a:srgbClr val="303030"/>
                </a:solidFill>
              </a:rPr>
              <a:t> can be from anything superimposed or otherwise placed on the slope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</a:rPr>
              <a:t>The most common resisting force is the </a:t>
            </a:r>
            <a:r>
              <a:rPr lang="en-US" b="1" u="sng" dirty="0">
                <a:solidFill>
                  <a:srgbClr val="303030"/>
                </a:solidFill>
              </a:rPr>
              <a:t>shear strength</a:t>
            </a:r>
            <a:r>
              <a:rPr lang="en-US" b="1" dirty="0">
                <a:solidFill>
                  <a:srgbClr val="303030"/>
                </a:solidFill>
              </a:rPr>
              <a:t> </a:t>
            </a:r>
            <a:r>
              <a:rPr lang="en-US" dirty="0">
                <a:solidFill>
                  <a:srgbClr val="303030"/>
                </a:solidFill>
              </a:rPr>
              <a:t>of the slope material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v"/>
              <a:defRPr/>
            </a:pPr>
            <a:r>
              <a:rPr lang="en-US" sz="2200" dirty="0">
                <a:solidFill>
                  <a:srgbClr val="303030"/>
                </a:solidFill>
              </a:rPr>
              <a:t>This is the </a:t>
            </a:r>
            <a:r>
              <a:rPr lang="en-US" sz="2200" b="1" u="sng" dirty="0">
                <a:solidFill>
                  <a:srgbClr val="303030"/>
                </a:solidFill>
              </a:rPr>
              <a:t>resistance</a:t>
            </a:r>
            <a:r>
              <a:rPr lang="en-US" sz="2200" dirty="0">
                <a:solidFill>
                  <a:srgbClr val="303030"/>
                </a:solidFill>
              </a:rPr>
              <a:t> to failure by sliding or flowing along potential slip planes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228600"/>
            <a:ext cx="6934200" cy="82579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Forces on Slopes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" y="914400"/>
            <a:ext cx="8991600" cy="5181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b="1" dirty="0" smtClean="0"/>
              <a:t>Slope stability</a:t>
            </a:r>
            <a:r>
              <a:rPr lang="en-US" sz="2000" dirty="0" smtClean="0"/>
              <a:t> is evaluated by computing a </a:t>
            </a:r>
            <a:r>
              <a:rPr lang="en-US" sz="2000" b="1" u="sng" dirty="0" smtClean="0"/>
              <a:t>safety factor </a:t>
            </a:r>
            <a:r>
              <a:rPr lang="en-US" sz="2000" u="sng" dirty="0" smtClean="0"/>
              <a:t>(</a:t>
            </a:r>
            <a:r>
              <a:rPr lang="en-US" sz="2000" b="1" u="sng" dirty="0" smtClean="0"/>
              <a:t>SF</a:t>
            </a:r>
            <a:r>
              <a:rPr lang="en-US" sz="2000" u="sng" dirty="0" smtClean="0"/>
              <a:t>)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000" dirty="0" smtClean="0"/>
              <a:t>The </a:t>
            </a:r>
            <a:r>
              <a:rPr lang="en-US" sz="2000" b="1" u="sng" dirty="0" smtClean="0"/>
              <a:t>Safety Factor </a:t>
            </a:r>
            <a:r>
              <a:rPr lang="en-US" sz="2000" dirty="0" smtClean="0"/>
              <a:t>is defined as </a:t>
            </a:r>
            <a:r>
              <a:rPr lang="en-US" sz="2000" b="1" u="sng" dirty="0" smtClean="0"/>
              <a:t>the ratio of the resisting forces to the driving forces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If the </a:t>
            </a:r>
            <a:r>
              <a:rPr lang="en-US" b="1" u="sng" dirty="0" smtClean="0"/>
              <a:t>safety factor is greater than 1</a:t>
            </a:r>
            <a:r>
              <a:rPr lang="en-US" dirty="0" smtClean="0"/>
              <a:t>, the </a:t>
            </a:r>
            <a:r>
              <a:rPr lang="en-US" b="1" u="sng" dirty="0" smtClean="0"/>
              <a:t>resisting forces exceed the driving forces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dirty="0" smtClean="0"/>
              <a:t>If the </a:t>
            </a:r>
            <a:r>
              <a:rPr lang="en-US" b="1" u="sng" dirty="0" smtClean="0"/>
              <a:t>safety factor is less than 1</a:t>
            </a:r>
            <a:r>
              <a:rPr lang="en-US" dirty="0" smtClean="0"/>
              <a:t>, the </a:t>
            </a:r>
            <a:r>
              <a:rPr lang="en-US" b="1" u="sng" dirty="0" smtClean="0"/>
              <a:t>driving forces exceed the resisting forces and slope failure can be expected</a:t>
            </a:r>
          </a:p>
          <a:p>
            <a:pPr>
              <a:defRPr/>
            </a:pPr>
            <a:r>
              <a:rPr lang="en-US" sz="2000" b="1" u="sng" dirty="0" smtClean="0"/>
              <a:t>These driving and resisting forces can change as conditions change</a:t>
            </a:r>
          </a:p>
          <a:p>
            <a:pPr>
              <a:buClr>
                <a:srgbClr val="AD0101"/>
              </a:buClr>
              <a:defRPr/>
            </a:pPr>
            <a:r>
              <a:rPr lang="en-US" sz="2100" dirty="0">
                <a:solidFill>
                  <a:srgbClr val="303030"/>
                </a:solidFill>
              </a:rPr>
              <a:t>These </a:t>
            </a:r>
            <a:r>
              <a:rPr lang="en-US" sz="2100" b="1" u="sng" dirty="0">
                <a:solidFill>
                  <a:srgbClr val="303030"/>
                </a:solidFill>
              </a:rPr>
              <a:t>interrelationships</a:t>
            </a:r>
            <a:r>
              <a:rPr lang="en-US" sz="2100" dirty="0">
                <a:solidFill>
                  <a:srgbClr val="303030"/>
                </a:solidFill>
              </a:rPr>
              <a:t> are controlled by these variables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srgbClr val="303030"/>
                </a:solidFill>
              </a:rPr>
              <a:t>Type of earth materials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srgbClr val="303030"/>
                </a:solidFill>
              </a:rPr>
              <a:t>Slope angle and topography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srgbClr val="303030"/>
                </a:solidFill>
              </a:rPr>
              <a:t>Climate 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srgbClr val="303030"/>
                </a:solidFill>
              </a:rPr>
              <a:t>Vegetation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solidFill>
                  <a:srgbClr val="303030"/>
                </a:solidFill>
              </a:rPr>
              <a:t>Water</a:t>
            </a:r>
          </a:p>
          <a:p>
            <a:pPr lvl="1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Time</a:t>
            </a:r>
            <a:endParaRPr lang="en-US" sz="20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9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_DuE-eQHaW0U/TTSwYiCY0FI/AAAAAAAAAVE/iyfuVeFWWEY/s1600/typesoflandslid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873" y="744375"/>
            <a:ext cx="3489127" cy="47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lassconnection.s3.amazonaws.com/359/flashcards/2453359/png/mass_wasting13553728901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48" y="1747284"/>
            <a:ext cx="5458497" cy="378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5334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  <a:ea typeface="+mj-ea"/>
                <a:cs typeface="+mj-cs"/>
              </a:rPr>
              <a:t>Types of 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  <a:ea typeface="+mj-ea"/>
                <a:cs typeface="+mj-cs"/>
              </a:rPr>
              <a:t>Landslides</a:t>
            </a:r>
          </a:p>
          <a:p>
            <a:pPr algn="ctr"/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  <a:ea typeface="+mj-ea"/>
                <a:cs typeface="+mj-cs"/>
              </a:rPr>
              <a:t>And the Forces on them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371600"/>
            <a:ext cx="7467600" cy="426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sz="2600" b="1" u="sng" dirty="0">
                <a:latin typeface="+mn-lt"/>
              </a:rPr>
              <a:t>These driving and resisting forces can change as conditions change</a:t>
            </a:r>
          </a:p>
          <a:p>
            <a:pPr lvl="1">
              <a:buClr>
                <a:srgbClr val="AD0101"/>
              </a:buClr>
              <a:defRPr/>
            </a:pPr>
            <a:r>
              <a:rPr lang="en-US" sz="2600" dirty="0">
                <a:solidFill>
                  <a:srgbClr val="303030"/>
                </a:solidFill>
                <a:latin typeface="+mn-lt"/>
              </a:rPr>
              <a:t>These </a:t>
            </a:r>
            <a:r>
              <a:rPr lang="en-US" sz="2600" b="1" u="sng" dirty="0">
                <a:solidFill>
                  <a:srgbClr val="303030"/>
                </a:solidFill>
                <a:latin typeface="+mn-lt"/>
              </a:rPr>
              <a:t>interrelationships</a:t>
            </a:r>
            <a:r>
              <a:rPr lang="en-US" sz="2600" dirty="0">
                <a:solidFill>
                  <a:srgbClr val="303030"/>
                </a:solidFill>
                <a:latin typeface="+mn-lt"/>
              </a:rPr>
              <a:t> are controlled by these </a:t>
            </a:r>
            <a:r>
              <a:rPr lang="en-US" sz="2600" dirty="0" smtClean="0">
                <a:solidFill>
                  <a:srgbClr val="303030"/>
                </a:solidFill>
                <a:latin typeface="+mn-lt"/>
              </a:rPr>
              <a:t>variables</a:t>
            </a:r>
          </a:p>
          <a:p>
            <a:pPr lvl="1">
              <a:buClr>
                <a:srgbClr val="AD0101"/>
              </a:buClr>
              <a:defRPr/>
            </a:pPr>
            <a:endParaRPr lang="en-US" dirty="0">
              <a:solidFill>
                <a:srgbClr val="303030"/>
              </a:solidFill>
              <a:latin typeface="+mn-lt"/>
            </a:endParaRP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  <a:latin typeface="+mn-lt"/>
              </a:rPr>
              <a:t>Type of earth materials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  <a:latin typeface="+mn-lt"/>
              </a:rPr>
              <a:t>Slope angle and topography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  <a:latin typeface="+mn-lt"/>
              </a:rPr>
              <a:t>Climate 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  <a:latin typeface="+mn-lt"/>
              </a:rPr>
              <a:t>Vegetation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  <a:latin typeface="+mn-lt"/>
              </a:rPr>
              <a:t>Water</a:t>
            </a:r>
          </a:p>
          <a:p>
            <a:pPr lvl="2">
              <a:buClr>
                <a:srgbClr val="AD0101"/>
              </a:buClr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rgbClr val="303030"/>
                </a:solidFill>
                <a:latin typeface="+mn-lt"/>
              </a:rPr>
              <a:t>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500" y="457200"/>
            <a:ext cx="784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  <a:ea typeface="+mj-ea"/>
                <a:cs typeface="+mj-cs"/>
              </a:rPr>
              <a:t>Driving and Resisting Forces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9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2405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/>
              <a:t>Role of Earth Material Type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04800" y="1219200"/>
            <a:ext cx="85344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The Role of Earth Material Type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The </a:t>
            </a:r>
            <a:r>
              <a:rPr lang="en-US" sz="2400" b="1" dirty="0" smtClean="0"/>
              <a:t>material composition of a slope can affect both the type and the frequency of downslope movement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The material characteristics include: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b="1" dirty="0" smtClean="0"/>
              <a:t>Mineral composition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b="1" dirty="0" smtClean="0"/>
              <a:t>Degree of cementation or consolidation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The </a:t>
            </a:r>
            <a:r>
              <a:rPr lang="en-US" sz="2400" b="1" dirty="0" smtClean="0"/>
              <a:t>presence of zones of weakness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The </a:t>
            </a:r>
            <a:r>
              <a:rPr lang="en-US" sz="2400" b="1" dirty="0" smtClean="0"/>
              <a:t>ability of the earth material to transmit water</a:t>
            </a:r>
          </a:p>
          <a:p>
            <a:pPr lvl="1">
              <a:defRPr/>
            </a:pPr>
            <a:r>
              <a:rPr lang="en-US" sz="2400" dirty="0" smtClean="0"/>
              <a:t>These </a:t>
            </a:r>
            <a:r>
              <a:rPr lang="en-US" sz="2400" b="1" dirty="0" smtClean="0"/>
              <a:t>characteristics are connected with different kind of rock over which they lie </a:t>
            </a:r>
          </a:p>
          <a:p>
            <a:pPr lvl="1"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2405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Role of Earth Material Type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066800"/>
            <a:ext cx="8382000" cy="511780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Weak zones can be hazardous if the </a:t>
            </a:r>
            <a:r>
              <a:rPr lang="en-US" b="1" u="sng" dirty="0" smtClean="0"/>
              <a:t>zone or plane intersects the slope of a hill or mountain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Where these are rock bedding planes, they are referred to as </a:t>
            </a:r>
            <a:r>
              <a:rPr lang="en-US" sz="2400" b="1" u="sng" dirty="0" smtClean="0"/>
              <a:t>daylighting beds</a:t>
            </a:r>
          </a:p>
          <a:p>
            <a:pPr>
              <a:defRPr/>
            </a:pPr>
            <a:r>
              <a:rPr lang="en-US" dirty="0" smtClean="0"/>
              <a:t>For Slides, the shape of the </a:t>
            </a:r>
            <a:r>
              <a:rPr lang="en-US" b="1" u="sng" dirty="0" smtClean="0"/>
              <a:t>slip surface</a:t>
            </a:r>
            <a:r>
              <a:rPr lang="en-US" dirty="0" smtClean="0"/>
              <a:t> Is strongly controlled by the type of earth material</a:t>
            </a:r>
          </a:p>
          <a:p>
            <a:pPr>
              <a:defRPr/>
            </a:pPr>
            <a:r>
              <a:rPr lang="en-US" dirty="0" smtClean="0"/>
              <a:t>There are two basic patterns of movement, </a:t>
            </a:r>
            <a:r>
              <a:rPr lang="en-US" b="1" u="sng" dirty="0" smtClean="0"/>
              <a:t>rotational</a:t>
            </a:r>
            <a:r>
              <a:rPr lang="en-US" dirty="0" smtClean="0"/>
              <a:t> and </a:t>
            </a:r>
            <a:r>
              <a:rPr lang="en-US" b="1" u="sng" dirty="0" smtClean="0"/>
              <a:t>translational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b="1" dirty="0" smtClean="0"/>
              <a:t>Rotational slides or slumps </a:t>
            </a:r>
            <a:r>
              <a:rPr lang="en-US" dirty="0" smtClean="0"/>
              <a:t>have curved slip surfaces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b="1" dirty="0" smtClean="0"/>
              <a:t>Transitional slides </a:t>
            </a:r>
            <a:r>
              <a:rPr lang="en-US" dirty="0" smtClean="0"/>
              <a:t>generally have planar slip surface</a:t>
            </a:r>
            <a:r>
              <a:rPr lang="en-US" b="1" i="1" dirty="0"/>
              <a:t>	</a:t>
            </a:r>
            <a:endParaRPr lang="en-US" b="1" i="1" dirty="0" smtClean="0"/>
          </a:p>
        </p:txBody>
      </p:sp>
    </p:spTree>
    <p:extLst>
      <p:ext uri="{BB962C8B-B14F-4D97-AF65-F5344CB8AC3E}">
        <p14:creationId xmlns:p14="http://schemas.microsoft.com/office/powerpoint/2010/main" val="158111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31898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/>
              <a:t>Role of </a:t>
            </a:r>
            <a:r>
              <a:rPr lang="en-US" sz="4400" dirty="0" smtClean="0"/>
              <a:t>Slope and Topography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04800" y="1219200"/>
            <a:ext cx="8534400" cy="4572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600" dirty="0" smtClean="0"/>
              <a:t>Two factors are important with </a:t>
            </a:r>
            <a:r>
              <a:rPr lang="en-US" sz="2600" b="1" u="sng" dirty="0" smtClean="0"/>
              <a:t>slope and topography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Steepness and amount of topographic relief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b="1" u="sng" dirty="0" smtClean="0"/>
              <a:t>Slope</a:t>
            </a:r>
            <a:r>
              <a:rPr lang="en-US" sz="2600" dirty="0" smtClean="0"/>
              <a:t> – the slant or incline of the land surface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b="1" u="sng" dirty="0" smtClean="0"/>
              <a:t>Relief</a:t>
            </a:r>
            <a:r>
              <a:rPr lang="en-US" sz="2600" u="sng" dirty="0" smtClean="0"/>
              <a:t> </a:t>
            </a:r>
            <a:r>
              <a:rPr lang="en-US" sz="2600" dirty="0" smtClean="0"/>
              <a:t>– refers to the height of the hill or mountain above the land below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u="sng" dirty="0" smtClean="0"/>
              <a:t>Debris flows </a:t>
            </a:r>
            <a:r>
              <a:rPr lang="en-US" sz="2600" dirty="0" smtClean="0"/>
              <a:t>– are thick mixtures of mud, debris, and water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dirty="0" smtClean="0"/>
              <a:t>Range in consistency from thick mud soups to wet concrete and are capable of carrying house-size boulders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dirty="0" smtClean="0"/>
              <a:t>They can move slowly or rapidly depending on conditions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indy\Desktop\pictures\slo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57200"/>
            <a:ext cx="4489449" cy="560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03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371600"/>
            <a:ext cx="76200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Understand slope processes and the different types of landsides</a:t>
            </a:r>
          </a:p>
          <a:p>
            <a:pPr>
              <a:defRPr/>
            </a:pPr>
            <a:r>
              <a:rPr lang="en-US" dirty="0" smtClean="0"/>
              <a:t>Know the forces that act on slopes and how they affect the stability of a slope</a:t>
            </a:r>
          </a:p>
          <a:p>
            <a:pPr>
              <a:defRPr/>
            </a:pPr>
            <a:r>
              <a:rPr lang="en-US" dirty="0" smtClean="0"/>
              <a:t>Know what geographic regions ore at risk from landslides </a:t>
            </a:r>
          </a:p>
          <a:p>
            <a:pPr>
              <a:defRPr/>
            </a:pPr>
            <a:r>
              <a:rPr lang="en-US" dirty="0" smtClean="0"/>
              <a:t>Know the effects of landslides and their linkages with other natural hazards</a:t>
            </a:r>
          </a:p>
          <a:p>
            <a:pPr>
              <a:defRPr/>
            </a:pPr>
            <a:r>
              <a:rPr lang="en-US" dirty="0" smtClean="0"/>
              <a:t>Understand how people can affect the landslide hazard</a:t>
            </a:r>
          </a:p>
          <a:p>
            <a:pPr>
              <a:defRPr/>
            </a:pPr>
            <a:r>
              <a:rPr lang="en-US" dirty="0" smtClean="0"/>
              <a:t>Be familiar with adjustments we can make to avoid death and damage caused by landslides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2405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/>
              <a:t>Role of </a:t>
            </a:r>
            <a:r>
              <a:rPr lang="en-US" sz="4400" dirty="0" smtClean="0"/>
              <a:t>Climate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371600"/>
            <a:ext cx="8534400" cy="449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The Role of Climate</a:t>
            </a:r>
          </a:p>
          <a:p>
            <a:pPr lvl="1">
              <a:defRPr/>
            </a:pPr>
            <a:r>
              <a:rPr lang="en-US" sz="2400" b="1" u="sng" dirty="0" smtClean="0"/>
              <a:t>Climate is defined as typical weather in an area over a period of years or decades or centuries</a:t>
            </a:r>
          </a:p>
          <a:p>
            <a:pPr lvl="1">
              <a:defRPr/>
            </a:pPr>
            <a:r>
              <a:rPr lang="en-US" sz="2400" dirty="0" smtClean="0"/>
              <a:t>It is </a:t>
            </a:r>
            <a:r>
              <a:rPr lang="en-US" sz="2400" b="1" dirty="0" smtClean="0"/>
              <a:t>more than just the average of temperature and precipitation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Includes kinds of </a:t>
            </a:r>
            <a:r>
              <a:rPr lang="en-US" sz="2400" b="1" dirty="0" smtClean="0"/>
              <a:t>precipitation</a:t>
            </a:r>
            <a:r>
              <a:rPr lang="en-US" sz="2400" dirty="0" smtClean="0"/>
              <a:t> and its </a:t>
            </a:r>
            <a:r>
              <a:rPr lang="en-US" sz="2400" b="1" dirty="0" smtClean="0"/>
              <a:t>seasonal patterns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These patterns effect other factors of these forces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Seasonal patterns effect the vegetation, soils, and bare rocks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Dry areas are much different than wet 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76200"/>
            <a:ext cx="8610600" cy="90199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The Role of Vegetation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04800" y="1066800"/>
            <a:ext cx="8610600" cy="49530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800" b="1" u="sng" dirty="0" smtClean="0"/>
              <a:t>The Role of Vegetation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Complex role in the development of landslides and related phenomena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dirty="0" smtClean="0"/>
              <a:t>The </a:t>
            </a:r>
            <a:r>
              <a:rPr lang="en-US" sz="2600" b="1" u="sng" dirty="0" smtClean="0"/>
              <a:t>nature of vegetation in an area is a function of climate, soil type, topography, and fire history, each of which influences what happens on slopes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Vegetation is significant factor in slope stability for three reasons: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b="1" dirty="0" smtClean="0"/>
              <a:t>Vegetation provides a protective cover that cushions the impact of falling rain.  </a:t>
            </a:r>
            <a:r>
              <a:rPr lang="en-US" sz="2600" dirty="0" smtClean="0"/>
              <a:t>This cushion allows the water to infiltrate the slope while retarding the surface erosion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b="1" dirty="0" smtClean="0"/>
              <a:t>Plant roots add strength and cohesion to slope material materials.  </a:t>
            </a:r>
            <a:r>
              <a:rPr lang="en-US" sz="2600" dirty="0" smtClean="0"/>
              <a:t>They act like steel rebar reinforcements in concrete and increase the resistance of a slope to </a:t>
            </a:r>
            <a:r>
              <a:rPr lang="en-US" sz="2600" dirty="0" smtClean="0"/>
              <a:t>sliding</a:t>
            </a:r>
            <a:endParaRPr lang="en-US" sz="2600" dirty="0" smtClean="0"/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600" b="1" dirty="0" smtClean="0"/>
              <a:t>Vegetation also adds weight to a slope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2405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The Role of Water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1130595"/>
            <a:ext cx="8839200" cy="495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600" b="1" u="sng" dirty="0" smtClean="0"/>
              <a:t>The Role of Water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Water is almost </a:t>
            </a:r>
            <a:r>
              <a:rPr lang="en-US" sz="2400" b="1" dirty="0" smtClean="0"/>
              <a:t>always directly or indirectly involved with landslides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When studying a </a:t>
            </a:r>
            <a:r>
              <a:rPr lang="en-US" sz="2400" b="1" dirty="0" smtClean="0"/>
              <a:t>landslide, scientists first examine what water is both on and within the slope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/>
              <a:t>Water affects slope stability in three basic ways</a:t>
            </a:r>
            <a:r>
              <a:rPr lang="en-US" sz="2400" dirty="0" smtClean="0"/>
              <a:t>:</a:t>
            </a:r>
          </a:p>
          <a:p>
            <a:pPr marL="1097280" lvl="2" indent="-457200">
              <a:buFont typeface="+mj-lt"/>
              <a:buAutoNum type="arabicPeriod"/>
              <a:defRPr/>
            </a:pPr>
            <a:r>
              <a:rPr lang="en-US" sz="2200" b="1" u="sng" dirty="0" smtClean="0"/>
              <a:t>Many landslides</a:t>
            </a:r>
            <a:r>
              <a:rPr lang="en-US" sz="2200" u="sng" dirty="0" smtClean="0"/>
              <a:t>, such as shallow soil slips and debris flows, </a:t>
            </a:r>
            <a:r>
              <a:rPr lang="en-US" sz="2200" b="1" u="sng" dirty="0" smtClean="0"/>
              <a:t>develop during rainstorms when slopes become saturated</a:t>
            </a:r>
          </a:p>
          <a:p>
            <a:pPr marL="1097280" lvl="2" indent="-457200">
              <a:buFont typeface="+mj-lt"/>
              <a:buAutoNum type="arabicPeriod"/>
              <a:defRPr/>
            </a:pPr>
            <a:r>
              <a:rPr lang="en-US" sz="2200" b="1" u="sng" dirty="0" smtClean="0"/>
              <a:t>Other landslides, such as slumps</a:t>
            </a:r>
            <a:r>
              <a:rPr lang="en-US" sz="2200" u="sng" dirty="0" smtClean="0"/>
              <a:t>, develop months or even years following the deep infiltration of water into a slope</a:t>
            </a:r>
          </a:p>
          <a:p>
            <a:pPr marL="1097280" lvl="2" indent="-457200">
              <a:buFont typeface="+mj-lt"/>
              <a:buAutoNum type="arabicPeriod"/>
              <a:defRPr/>
            </a:pPr>
            <a:r>
              <a:rPr lang="en-US" sz="2200" b="1" u="sng" dirty="0" smtClean="0"/>
              <a:t>Water erosion of the base or toe of a slope </a:t>
            </a:r>
            <a:r>
              <a:rPr lang="en-US" sz="2200" u="sng" dirty="0" smtClean="0"/>
              <a:t>decreases its 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2405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The Role of Time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04800" y="1066800"/>
            <a:ext cx="86106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600" b="1" u="sng" dirty="0" smtClean="0"/>
              <a:t>The Role of Time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The </a:t>
            </a:r>
            <a:r>
              <a:rPr lang="en-US" sz="2400" b="1" u="sng" dirty="0" smtClean="0"/>
              <a:t>forces acting on slopes often change with time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Example: both </a:t>
            </a:r>
            <a:r>
              <a:rPr lang="en-US" sz="2400" u="sng" dirty="0" smtClean="0"/>
              <a:t>driving and resisting forces may change seasonally with fluctuations in the moisture content of the slope or with changes in the position of the water table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Much of the </a:t>
            </a:r>
            <a:r>
              <a:rPr lang="en-US" sz="2400" b="1" u="sng" dirty="0" smtClean="0"/>
              <a:t>chemical weathering of rocks, which reduces their strength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This happens </a:t>
            </a:r>
            <a:r>
              <a:rPr lang="en-US" sz="2400" u="sng" dirty="0" smtClean="0"/>
              <a:t>soil water is often acidic because it produces weak carbonic acid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In wet years the </a:t>
            </a:r>
            <a:r>
              <a:rPr lang="en-US" sz="2400" u="sng" dirty="0" smtClean="0"/>
              <a:t>chemical reaction is greater, there is more chances to for the slope to slump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indy\Desktop\pictures\ti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31223"/>
            <a:ext cx="8248650" cy="464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833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" y="-12405"/>
            <a:ext cx="8610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Snow Avalanches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04800" y="1066800"/>
            <a:ext cx="8610600" cy="5105400"/>
          </a:xfrm>
        </p:spPr>
        <p:txBody>
          <a:bodyPr>
            <a:normAutofit lnSpcReduction="10000"/>
          </a:bodyPr>
          <a:lstStyle/>
          <a:p>
            <a:pPr marL="502920" indent="-457200">
              <a:defRPr/>
            </a:pPr>
            <a:r>
              <a:rPr lang="en-US" sz="2600" b="1" u="sng" dirty="0" smtClean="0"/>
              <a:t>S</a:t>
            </a:r>
            <a:r>
              <a:rPr lang="en-US" sz="2600" b="1" u="sng" dirty="0" smtClean="0"/>
              <a:t>now Avalanches</a:t>
            </a:r>
          </a:p>
          <a:p>
            <a:pPr marL="502920" indent="-457200">
              <a:defRPr/>
            </a:pPr>
            <a:r>
              <a:rPr lang="en-US" b="1" u="sng" dirty="0" smtClean="0"/>
              <a:t>A </a:t>
            </a:r>
            <a:r>
              <a:rPr lang="en-US" b="1" u="sng" dirty="0" smtClean="0"/>
              <a:t>rapid downslope movement of snow and ice, sometimes with the addition of rock, soil, and vegetation</a:t>
            </a:r>
          </a:p>
          <a:p>
            <a:pPr marL="502920" indent="-457200">
              <a:defRPr/>
            </a:pPr>
            <a:r>
              <a:rPr lang="en-US" b="1" dirty="0" smtClean="0"/>
              <a:t>Thousands </a:t>
            </a:r>
            <a:r>
              <a:rPr lang="en-US" b="1" dirty="0" smtClean="0"/>
              <a:t>happen all over the world </a:t>
            </a:r>
            <a:r>
              <a:rPr lang="en-US" dirty="0" smtClean="0"/>
              <a:t>where there are slopes which accumulate snow during the winter</a:t>
            </a:r>
          </a:p>
          <a:p>
            <a:pPr marL="502920" indent="-457200">
              <a:defRPr/>
            </a:pPr>
            <a:r>
              <a:rPr lang="en-US" dirty="0" smtClean="0"/>
              <a:t>The </a:t>
            </a:r>
            <a:r>
              <a:rPr lang="en-US" b="1" dirty="0" smtClean="0"/>
              <a:t>steeper the slope, the more chance for an avalanche</a:t>
            </a:r>
          </a:p>
          <a:p>
            <a:pPr marL="502920" indent="-457200">
              <a:defRPr/>
            </a:pPr>
            <a:r>
              <a:rPr lang="en-US" dirty="0" smtClean="0"/>
              <a:t>There are </a:t>
            </a:r>
            <a:r>
              <a:rPr lang="en-US" b="1" u="sng" dirty="0" smtClean="0"/>
              <a:t>two kinds of avalanches</a:t>
            </a:r>
          </a:p>
          <a:p>
            <a:pPr marL="822960" lvl="1" indent="-457200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Loose-snow avalanches </a:t>
            </a:r>
            <a:r>
              <a:rPr lang="en-US" sz="2400" dirty="0" smtClean="0"/>
              <a:t>– start a point and widen as they progress down the slop</a:t>
            </a:r>
          </a:p>
          <a:p>
            <a:pPr marL="822960" lvl="1" indent="-457200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Slab Avalanches </a:t>
            </a:r>
            <a:r>
              <a:rPr lang="en-US" sz="2400" dirty="0" smtClean="0"/>
              <a:t>– start as a cohesive blocks of snow and ice the move downslope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dirty="0" smtClean="0"/>
              <a:t>These </a:t>
            </a:r>
            <a:r>
              <a:rPr lang="en-US" sz="2400" dirty="0"/>
              <a:t>a</a:t>
            </a:r>
            <a:r>
              <a:rPr lang="en-US" sz="2400" dirty="0" smtClean="0"/>
              <a:t>valanches are triggered by the </a:t>
            </a:r>
            <a:r>
              <a:rPr lang="en-US" sz="2400" b="1" u="sng" dirty="0" smtClean="0"/>
              <a:t>overloading of a slope or the development of zones of weakness </a:t>
            </a:r>
            <a:r>
              <a:rPr lang="en-US" sz="2400" dirty="0" smtClean="0"/>
              <a:t>in the snowpack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indy\Desktop\pictures\sn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077200" cy="55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8327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3058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>Geographic Regions at Risk from Landslides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9067800" cy="4530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 smtClean="0"/>
              <a:t>Landslides occur everywhere there are significant slopes and mountains</a:t>
            </a:r>
          </a:p>
          <a:p>
            <a:pPr>
              <a:defRPr/>
            </a:pPr>
            <a:r>
              <a:rPr lang="en-US" sz="2800" dirty="0" smtClean="0"/>
              <a:t>There are </a:t>
            </a:r>
            <a:r>
              <a:rPr lang="en-US" sz="2800" b="1" u="sng" dirty="0" smtClean="0"/>
              <a:t>three factors </a:t>
            </a:r>
            <a:r>
              <a:rPr lang="en-US" sz="2800" dirty="0" smtClean="0"/>
              <a:t>which expect to increase worldwide landslide activity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Urbanization and development will expand in landslide-prone areas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Tree cutting will continue in landslide-prone areas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dirty="0" smtClean="0"/>
              <a:t>Changing global climate patterns will result in regional increases in precipitation</a:t>
            </a:r>
          </a:p>
          <a:p>
            <a:pPr lvl="1">
              <a:defRPr/>
            </a:pPr>
            <a:endParaRPr lang="en-US" sz="2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tionalatlas.gov/articles/geology/IMAGES/slide_inciden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55904"/>
            <a:ext cx="6019800" cy="4033266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0" y="4038600"/>
          <a:ext cx="4343400" cy="2011680"/>
        </p:xfrm>
        <a:graphic>
          <a:graphicData uri="http://schemas.openxmlformats.org/drawingml/2006/table">
            <a:tbl>
              <a:tblPr/>
              <a:tblGrid>
                <a:gridCol w="1182370"/>
                <a:gridCol w="3161030"/>
              </a:tblGrid>
              <a:tr h="208641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inherit"/>
                        </a:rPr>
                        <a:t>Landslide Incidence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476">
                <a:tc rowSpan="3">
                  <a:txBody>
                    <a:bodyPr/>
                    <a:lstStyle/>
                    <a:p>
                      <a:pPr algn="l" fontAlgn="base"/>
                      <a:endParaRPr lang="en-US" b="0" dirty="0">
                        <a:latin typeface="inheri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inherit"/>
                        </a:rPr>
                        <a:t>Low (less than 1.5% of area involved)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6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inherit"/>
                        </a:rPr>
                        <a:t>Moderate (1.5%-15% of area involved)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6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inherit"/>
                        </a:rPr>
                        <a:t>High (greater than 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National Map - Landslide Incidence lege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419600"/>
            <a:ext cx="990600" cy="1729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228600"/>
            <a:ext cx="8610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/>
              <a:t>Effects of Landslides and Linkages with other Natural Hazards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" y="1295400"/>
            <a:ext cx="8991600" cy="47593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200" b="1" u="sng" dirty="0" smtClean="0"/>
              <a:t>Effects of Landslides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Landslides and related phenomena have the </a:t>
            </a:r>
            <a:r>
              <a:rPr lang="en-US" u="sng" dirty="0" smtClean="0"/>
              <a:t>capacity to cause substantial damage and loss of life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u="sng" dirty="0" smtClean="0"/>
              <a:t>Direct effects of landslides </a:t>
            </a:r>
            <a:r>
              <a:rPr lang="en-US" dirty="0" smtClean="0"/>
              <a:t>on people and property include </a:t>
            </a:r>
            <a:r>
              <a:rPr lang="en-US" u="sng" dirty="0" smtClean="0"/>
              <a:t>being hit with or buried in falling debris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u="sng" dirty="0" smtClean="0"/>
              <a:t>Landslides may also damage homes, roads, and utilities that have been constructed on the top or side of a hill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u="sng" dirty="0" smtClean="0"/>
              <a:t>Indirect effects include flooding upstream and transmission of disease</a:t>
            </a:r>
          </a:p>
          <a:p>
            <a:pPr>
              <a:defRPr/>
            </a:pPr>
            <a:r>
              <a:rPr lang="en-US" sz="2200" b="1" u="sng" dirty="0" smtClean="0"/>
              <a:t>Linkages Between Landslides and Other Hazards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u="sng" dirty="0" smtClean="0"/>
              <a:t>Landslides and other types of mass movement are linked to almost every other natural hazard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u="sng" dirty="0" smtClean="0"/>
              <a:t>Earthquakes, volcanoes, storms, and fires all have the potential to cause landslides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-23037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Mass Wasting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57200" y="914400"/>
            <a:ext cx="8382000" cy="491172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sz="2200" b="1" u="sng" dirty="0" smtClean="0"/>
          </a:p>
          <a:p>
            <a:pPr>
              <a:defRPr/>
            </a:pPr>
            <a:r>
              <a:rPr lang="en-US" dirty="0"/>
              <a:t>Mass Wasting is the rapid downslope movement of rock or soil as a more or less coherent mass. This will also include earthflows, debris flows, rock falls, and avalanches. </a:t>
            </a:r>
          </a:p>
          <a:p>
            <a:pPr>
              <a:defRPr/>
            </a:pPr>
            <a:endParaRPr lang="en-US" sz="1400" b="1" dirty="0"/>
          </a:p>
          <a:p>
            <a:pPr>
              <a:defRPr/>
            </a:pPr>
            <a:r>
              <a:rPr lang="en-US" sz="2600" b="1" dirty="0" smtClean="0"/>
              <a:t>These </a:t>
            </a:r>
            <a:r>
              <a:rPr lang="en-US" sz="2600" b="1" dirty="0" smtClean="0"/>
              <a:t>will all be called </a:t>
            </a:r>
            <a:r>
              <a:rPr lang="en-US" sz="2600" b="1" u="sng" dirty="0" smtClean="0"/>
              <a:t>Landslides</a:t>
            </a:r>
          </a:p>
          <a:p>
            <a:pPr>
              <a:defRPr/>
            </a:pPr>
            <a:endParaRPr lang="en-US" sz="1200" b="1" u="sng" dirty="0" smtClean="0"/>
          </a:p>
          <a:p>
            <a:pPr>
              <a:defRPr/>
            </a:pPr>
            <a:r>
              <a:rPr lang="en-US" sz="2600" b="1" dirty="0" smtClean="0"/>
              <a:t>The controls or causes of landslides are: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u="sng" dirty="0" smtClean="0"/>
              <a:t>Angle of Repose </a:t>
            </a:r>
            <a:r>
              <a:rPr lang="en-US" sz="2600" dirty="0" smtClean="0"/>
              <a:t>– the angle which cohesive layers of soil lie at rest on a slope if undisturbed unless the slope has a certain steepness.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u="sng" dirty="0" smtClean="0"/>
              <a:t>Water </a:t>
            </a:r>
            <a:r>
              <a:rPr lang="en-US" sz="2600" dirty="0" smtClean="0"/>
              <a:t>– a lubricating medium that can diminished the friction between particles allowing easier sliding.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600" b="1" u="sng" dirty="0" smtClean="0"/>
              <a:t>Clay</a:t>
            </a:r>
            <a:r>
              <a:rPr lang="en-US" sz="2600" dirty="0" smtClean="0"/>
              <a:t> – readily absorbs water allowing a spontaneously change from relatively solid mass to a near-liquid condition as result of a sudden disturbance or shock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533400"/>
            <a:ext cx="8305800" cy="685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>Natural Service Functions of Landslides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219200"/>
            <a:ext cx="8534400" cy="48355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It is hard to imagine </a:t>
            </a:r>
            <a:r>
              <a:rPr lang="en-US" b="1" u="sng" dirty="0" smtClean="0"/>
              <a:t>natural service functions coming from landslides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But there are a few, to an </a:t>
            </a:r>
            <a:r>
              <a:rPr lang="en-US" sz="2400" u="sng" dirty="0" smtClean="0"/>
              <a:t>old-growth forest, a slide can be beneficial by: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b="1" u="sng" dirty="0" smtClean="0"/>
              <a:t>Increasing both plant and animal diversity.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b="1" u="sng" dirty="0" smtClean="0"/>
              <a:t>In aquatic environments, damned lakes create new habitat for fish and other organisms</a:t>
            </a:r>
          </a:p>
          <a:p>
            <a:pPr lvl="2">
              <a:defRPr/>
            </a:pPr>
            <a:endParaRPr lang="en-US" sz="1500" dirty="0" smtClean="0"/>
          </a:p>
          <a:p>
            <a:pPr>
              <a:defRPr/>
            </a:pPr>
            <a:r>
              <a:rPr lang="en-US" b="1" u="sng" dirty="0" smtClean="0"/>
              <a:t>Human Interaction with Landslides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Landslides and other natural ground fractures would happen with or without human intervention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Human </a:t>
            </a:r>
            <a:r>
              <a:rPr lang="en-US" sz="2400" b="1" u="sng" dirty="0" smtClean="0"/>
              <a:t>intervention has increased the chance of a landslide by</a:t>
            </a:r>
            <a:r>
              <a:rPr lang="en-US" sz="2400" dirty="0" smtClean="0"/>
              <a:t>: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u="sng" dirty="0" smtClean="0"/>
              <a:t>Timber Harvesting and Landslides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u="sng" dirty="0" smtClean="0"/>
              <a:t>Urbanization and Landslides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3058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Minimizing the Landslide Hazards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969" y="990600"/>
            <a:ext cx="9144000" cy="5257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Minimizing the Landslide Hazards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b="1" u="sng" dirty="0" smtClean="0"/>
              <a:t>It’s necessary to identify the areas where landslides can occur</a:t>
            </a:r>
            <a:r>
              <a:rPr lang="en-US" sz="2100" dirty="0" smtClean="0"/>
              <a:t>, design slopes, or engineering structures to prevent landslides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b="1" u="sng" dirty="0" smtClean="0"/>
              <a:t>Warn people of impending slides, and control slides after they have started moving</a:t>
            </a:r>
          </a:p>
          <a:p>
            <a:pPr>
              <a:defRPr/>
            </a:pPr>
            <a:r>
              <a:rPr lang="en-US" b="1" u="sng" dirty="0" smtClean="0"/>
              <a:t>Identification </a:t>
            </a:r>
            <a:r>
              <a:rPr lang="en-US" b="1" u="sng" dirty="0" smtClean="0"/>
              <a:t>of Potential Landslides by their features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Crescent-shaped cracks or terraces on a hillside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A tongue-shaped area of bare soil or rock on a hillside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Large boulders or talus piles at the base of a cliff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A linear path of cleared or distributed vegetation extending down a hillslope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Tongue-shaped masses of </a:t>
            </a:r>
            <a:r>
              <a:rPr lang="en-US" sz="2100" dirty="0" smtClean="0"/>
              <a:t>sediment, especially </a:t>
            </a:r>
            <a:r>
              <a:rPr lang="en-US" sz="2100" dirty="0" smtClean="0"/>
              <a:t>gravel, at the base of a slope or at the base of a slope or a the mouth of a valley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An irregular, often referred to as hummocky, land surface at the base of a slope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3058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Minimizing the Landslide Hazards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914400"/>
            <a:ext cx="9144000" cy="5334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500" b="1" u="sng" dirty="0" smtClean="0"/>
              <a:t>Identification of Potential Landslides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Prevention of large, natural landslides is difficult, but common sense and good engineering practices can help minimize the hazard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en-US" sz="1300" b="1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300" b="1" u="sng" dirty="0" smtClean="0"/>
              <a:t>Prevention </a:t>
            </a:r>
            <a:r>
              <a:rPr lang="en-US" sz="2300" b="1" u="sng" dirty="0" smtClean="0"/>
              <a:t>of Landslides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300" b="1" u="sng" dirty="0" smtClean="0"/>
              <a:t>Drainage Control</a:t>
            </a:r>
          </a:p>
          <a:p>
            <a:pPr lvl="3">
              <a:buFont typeface="Courier New" panose="02070309020205020404" pitchFamily="49" charset="0"/>
              <a:buChar char="o"/>
              <a:defRPr/>
            </a:pPr>
            <a:r>
              <a:rPr lang="en-US" sz="2300" dirty="0" smtClean="0"/>
              <a:t>Surface and subsurface drainage control is usually effective in stabilizing a slope</a:t>
            </a:r>
          </a:p>
          <a:p>
            <a:pPr lvl="3">
              <a:buFont typeface="Courier New" panose="02070309020205020404" pitchFamily="49" charset="0"/>
              <a:buChar char="o"/>
              <a:defRPr/>
            </a:pPr>
            <a:r>
              <a:rPr lang="en-US" sz="2300" dirty="0" smtClean="0"/>
              <a:t>Divert the water away from the slope by a series of drains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300" b="1" u="sng" dirty="0" smtClean="0"/>
              <a:t>Grading</a:t>
            </a:r>
          </a:p>
          <a:p>
            <a:pPr lvl="3">
              <a:buFont typeface="Courier New" panose="02070309020205020404" pitchFamily="49" charset="0"/>
              <a:buChar char="o"/>
              <a:defRPr/>
            </a:pPr>
            <a:r>
              <a:rPr lang="en-US" sz="2300" dirty="0" smtClean="0"/>
              <a:t>Although grading in some instances increases the chance of landslide, planned grading can increase the stability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300" b="1" u="sng" dirty="0" smtClean="0"/>
              <a:t>Slope Supports</a:t>
            </a:r>
          </a:p>
          <a:p>
            <a:pPr lvl="3">
              <a:buFont typeface="Courier New" panose="02070309020205020404" pitchFamily="49" charset="0"/>
              <a:buChar char="o"/>
              <a:defRPr/>
            </a:pPr>
            <a:r>
              <a:rPr lang="en-US" sz="2300" dirty="0" smtClean="0"/>
              <a:t>Most common methods of stabilization is building a retaining </a:t>
            </a:r>
            <a:r>
              <a:rPr lang="en-US" sz="2300" dirty="0" smtClean="0"/>
              <a:t>wall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381000"/>
            <a:ext cx="83058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Minimizing the Landslide Hazards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295400"/>
            <a:ext cx="8382000" cy="4800600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2400" b="1" u="sng" dirty="0" smtClean="0"/>
              <a:t>Use of a Landslide </a:t>
            </a:r>
            <a:r>
              <a:rPr lang="en-US" sz="2400" b="1" u="sng" dirty="0" smtClean="0"/>
              <a:t>Warning System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/>
              <a:t>Do not prevent </a:t>
            </a:r>
            <a:r>
              <a:rPr lang="en-US" sz="2400" b="1" dirty="0" smtClean="0"/>
              <a:t>landslides</a:t>
            </a:r>
            <a:r>
              <a:rPr lang="en-US" sz="2400" dirty="0" smtClean="0"/>
              <a:t>, </a:t>
            </a:r>
            <a:r>
              <a:rPr lang="en-US" sz="2400" dirty="0" smtClean="0"/>
              <a:t>but they can provide time to evacuate people and their possessions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/>
              <a:t>Time to stop trains or reroute traffic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/>
              <a:t>Surveillance of hazardous areas can be inspected for apparent changes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/>
              <a:t>Other methods </a:t>
            </a:r>
            <a:r>
              <a:rPr lang="en-US" sz="2400" b="1" dirty="0" smtClean="0"/>
              <a:t>surveillance include </a:t>
            </a:r>
            <a:r>
              <a:rPr lang="en-US" sz="2400" b="1" dirty="0" smtClean="0"/>
              <a:t>electrical systems, tiltmeters, and geophones that pick up vibrations of moving soils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" y="275112"/>
            <a:ext cx="8991600" cy="685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000" b="1" dirty="0" smtClean="0"/>
              <a:t>Perception of and Adjustment to the Landslide Hazard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1000" y="1295400"/>
            <a:ext cx="8534400" cy="4530725"/>
          </a:xfrm>
        </p:spPr>
        <p:txBody>
          <a:bodyPr>
            <a:normAutofit/>
          </a:bodyPr>
          <a:lstStyle/>
          <a:p>
            <a:pPr lvl="1">
              <a:defRPr/>
            </a:pPr>
            <a:endParaRPr lang="en-US" sz="2600" b="1" dirty="0" smtClean="0"/>
          </a:p>
          <a:p>
            <a:pPr lvl="1">
              <a:defRPr/>
            </a:pPr>
            <a:endParaRPr lang="en-US" sz="2600" b="1" dirty="0" smtClean="0"/>
          </a:p>
          <a:p>
            <a:pPr lvl="2">
              <a:defRPr/>
            </a:pPr>
            <a:endParaRPr lang="en-US" sz="2400" b="1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52400" y="1066800"/>
            <a:ext cx="8915400" cy="51054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 lnSpcReduction="10000"/>
          </a:bodyPr>
          <a:lstStyle/>
          <a:p>
            <a:pPr marL="13716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kumimoji="0" lang="en-US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Perception of the Landslide Hazard</a:t>
            </a:r>
          </a:p>
          <a:p>
            <a:pPr marL="66294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It can </a:t>
            </a:r>
            <a:r>
              <a:rPr lang="en-US" b="1" dirty="0" smtClean="0">
                <a:solidFill>
                  <a:schemeClr val="tx2"/>
                </a:solidFill>
                <a:latin typeface="+mn-lt"/>
              </a:rPr>
              <a:t>never happen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on this slope</a:t>
            </a:r>
          </a:p>
          <a:p>
            <a:pPr marL="66294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Mapping does not guarantee people will listen</a:t>
            </a:r>
          </a:p>
          <a:p>
            <a:pPr marL="13716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b="1" u="sng" dirty="0" smtClean="0">
                <a:solidFill>
                  <a:schemeClr val="tx2"/>
                </a:solidFill>
                <a:latin typeface="+mn-lt"/>
              </a:rPr>
              <a:t>Adjustments to the Landslide Hazard</a:t>
            </a:r>
          </a:p>
          <a:p>
            <a:pPr marL="66294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Although, </a:t>
            </a:r>
            <a:r>
              <a:rPr lang="en-US" b="1" dirty="0" smtClean="0">
                <a:solidFill>
                  <a:schemeClr val="tx2"/>
                </a:solidFill>
                <a:latin typeface="+mn-lt"/>
              </a:rPr>
              <a:t>best practice would be to not build in slide prone areas, people still do</a:t>
            </a:r>
          </a:p>
          <a:p>
            <a:pPr marL="66294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Siting </a:t>
            </a:r>
            <a:r>
              <a:rPr lang="en-US" b="1" dirty="0" smtClean="0">
                <a:solidFill>
                  <a:schemeClr val="tx2"/>
                </a:solidFill>
                <a:latin typeface="+mn-lt"/>
              </a:rPr>
              <a:t>of Critical Facilities</a:t>
            </a:r>
          </a:p>
          <a:p>
            <a:pPr marL="1120140" lvl="2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</a:rPr>
              <a:t>Critical Facilities should not be placed over landslide areas</a:t>
            </a:r>
          </a:p>
          <a:p>
            <a:pPr marL="66294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Landside Correction</a:t>
            </a:r>
          </a:p>
          <a:p>
            <a:pPr marL="1120140" lvl="2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</a:rPr>
              <a:t>After a landslide begins the best way to stop it is to attack the process that started it</a:t>
            </a:r>
          </a:p>
          <a:p>
            <a:pPr marL="1577340" lvl="3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</a:rPr>
              <a:t>Working with the slope and the water causing the slide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662940" lvl="1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b="1" dirty="0">
                <a:solidFill>
                  <a:schemeClr val="tx2"/>
                </a:solidFill>
                <a:latin typeface="+mn-lt"/>
              </a:rPr>
              <a:t>Personal Adjustments: </a:t>
            </a:r>
          </a:p>
          <a:p>
            <a:pPr marL="1120140" lvl="2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v"/>
              <a:defRPr/>
            </a:pPr>
            <a:r>
              <a:rPr lang="en-US" b="1" u="sng" dirty="0">
                <a:solidFill>
                  <a:schemeClr val="tx2"/>
                </a:solidFill>
                <a:latin typeface="+mn-lt"/>
              </a:rPr>
              <a:t>What You Can Do To Minimize Your Landslide Hazard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eography.sierra.cc.ca.us/Booth/Physical/chp15_gradation/gradation_spect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5177"/>
            <a:ext cx="479410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152400"/>
            <a:ext cx="6934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Types of Landslides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143000" y="1371600"/>
            <a:ext cx="5257800" cy="4683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Fall</a:t>
            </a:r>
            <a:r>
              <a:rPr lang="en-US" dirty="0" smtClean="0"/>
              <a:t> -- </a:t>
            </a:r>
            <a:r>
              <a:rPr lang="en-US" u="sng" dirty="0" smtClean="0"/>
              <a:t>simplest and most obvious form of mass wasting</a:t>
            </a:r>
            <a:r>
              <a:rPr lang="en-US" dirty="0" smtClean="0"/>
              <a:t>: Material falling from the free face of a cliff</a:t>
            </a:r>
          </a:p>
          <a:p>
            <a:pPr marL="0" indent="0">
              <a:buNone/>
              <a:defRPr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dirty="0" smtClean="0"/>
              <a:t>Results of a Fall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u="sng" dirty="0" smtClean="0"/>
              <a:t>Talus or scree </a:t>
            </a:r>
            <a:r>
              <a:rPr lang="en-US" sz="2400" dirty="0" smtClean="0"/>
              <a:t>— debris of the fall</a:t>
            </a:r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400" u="sng" dirty="0" smtClean="0"/>
              <a:t>Talus cones </a:t>
            </a:r>
            <a:r>
              <a:rPr lang="en-US" sz="2400" dirty="0" smtClean="0"/>
              <a:t>-- mounds of debris at the bottom of a fall</a:t>
            </a:r>
          </a:p>
        </p:txBody>
      </p:sp>
      <p:pic>
        <p:nvPicPr>
          <p:cNvPr id="6146" name="Picture 2" descr="C:\Users\Cindy\Desktop\class\chapters\chapter 15\rockf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057400"/>
            <a:ext cx="155985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-7620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Landslides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143000"/>
            <a:ext cx="60960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Slide </a:t>
            </a:r>
            <a:r>
              <a:rPr lang="en-US" dirty="0" smtClean="0"/>
              <a:t>– </a:t>
            </a:r>
            <a:r>
              <a:rPr lang="en-US" u="sng" dirty="0" smtClean="0"/>
              <a:t>an instantaneous collapse of a coherent block of earth material along a planar </a:t>
            </a:r>
            <a:r>
              <a:rPr lang="en-US" i="1" u="sng" dirty="0" smtClean="0"/>
              <a:t>slip plane</a:t>
            </a:r>
          </a:p>
          <a:p>
            <a:pPr>
              <a:defRPr/>
            </a:pPr>
            <a:endParaRPr lang="en-US" sz="1200" b="1" i="1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On the hill were the slide originated, there is a </a:t>
            </a:r>
            <a:r>
              <a:rPr lang="en-US" sz="2400" u="sng" dirty="0" smtClean="0"/>
              <a:t>deep extensive scar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In the valley bottom where the slide material comes to rest a </a:t>
            </a:r>
            <a:r>
              <a:rPr lang="en-US" sz="2400" u="sng" dirty="0" smtClean="0"/>
              <a:t>massive pile of highly irregular debris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On the </a:t>
            </a:r>
            <a:r>
              <a:rPr lang="en-US" sz="2400" u="sng" dirty="0" smtClean="0"/>
              <a:t>up-valley side of the debris, a lake may form</a:t>
            </a:r>
          </a:p>
        </p:txBody>
      </p:sp>
      <p:pic>
        <p:nvPicPr>
          <p:cNvPr id="2050" name="Picture 2" descr="C:\Users\Cindy\Desktop\class\chapters\chapter 15\landslid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362200"/>
            <a:ext cx="1981200" cy="292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609600" y="1066800"/>
            <a:ext cx="5257800" cy="5105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Slump</a:t>
            </a:r>
            <a:r>
              <a:rPr lang="en-US" dirty="0" smtClean="0"/>
              <a:t> – </a:t>
            </a:r>
            <a:r>
              <a:rPr lang="en-US" u="sng" dirty="0" smtClean="0"/>
              <a:t>involves slope failure in which the rock or regolith moves downward and at the same time rotates outward along a curved slide plane that produces </a:t>
            </a:r>
            <a:r>
              <a:rPr lang="en-US" i="1" u="sng" dirty="0" smtClean="0"/>
              <a:t>slump blocks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u="sng" dirty="0" smtClean="0"/>
              <a:t>Flowage or Flow</a:t>
            </a:r>
            <a:r>
              <a:rPr lang="en-US" dirty="0" smtClean="0"/>
              <a:t> </a:t>
            </a:r>
            <a:r>
              <a:rPr lang="en-US" u="sng" dirty="0" smtClean="0"/>
              <a:t>the downslope movement of unconsolidated material in which particles move about mix within the mass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u="sng" dirty="0" smtClean="0"/>
              <a:t>Examples: earthflows, debris flows, or avalanches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066800" y="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Landslides</a:t>
            </a:r>
            <a:endParaRPr lang="en-US" sz="4400" dirty="0"/>
          </a:p>
        </p:txBody>
      </p:sp>
      <p:pic>
        <p:nvPicPr>
          <p:cNvPr id="3074" name="Picture 2" descr="C:\Users\Cindy\Desktop\class\chapters\chapter 15\slum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86000"/>
            <a:ext cx="20288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0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Landslides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219200"/>
            <a:ext cx="5257800" cy="4724400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Earthflow</a:t>
            </a:r>
            <a:r>
              <a:rPr lang="en-US" sz="2400" dirty="0" smtClean="0"/>
              <a:t> – a portion of a water-saturated slope moves a limited distance downhill, normally during or immediately after a heavy rain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Mudflow </a:t>
            </a:r>
            <a:r>
              <a:rPr lang="en-US" sz="2400" dirty="0" smtClean="0"/>
              <a:t>– originates in drainage basins in arid and semiarid country when a heavy rain following a long dry spell produces a cascading runoff too voluminous to be absorbed into the soil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v"/>
              <a:defRPr/>
            </a:pPr>
            <a:r>
              <a:rPr lang="en-US" sz="2200" b="1" u="sng" dirty="0" smtClean="0"/>
              <a:t>Debris flow </a:t>
            </a:r>
            <a:r>
              <a:rPr lang="en-US" sz="2200" dirty="0" smtClean="0"/>
              <a:t> -- debris carried by the mudflow, causing much damage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b="1" u="sng" dirty="0" smtClean="0"/>
              <a:t>Avalanches</a:t>
            </a:r>
            <a:r>
              <a:rPr lang="en-US" sz="2400" dirty="0" smtClean="0"/>
              <a:t>- either earth or snow</a:t>
            </a:r>
          </a:p>
        </p:txBody>
      </p:sp>
      <p:pic>
        <p:nvPicPr>
          <p:cNvPr id="4098" name="Picture 2" descr="C:\Users\Cindy\Desktop\class\chapters\chapter 15\earthflow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371600"/>
            <a:ext cx="1753422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indy\Desktop\class\chapters\chapter 15\mudflow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437" y="3276600"/>
            <a:ext cx="1653363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-12405"/>
            <a:ext cx="6934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 smtClean="0"/>
              <a:t>Types of Landslides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14400" y="1295400"/>
            <a:ext cx="5486400" cy="464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Creep </a:t>
            </a:r>
            <a:r>
              <a:rPr lang="en-US" dirty="0" smtClean="0"/>
              <a:t>– consists of a very slow flowage which can progressively tilt telephone poles, fences, and tree trunks.</a:t>
            </a:r>
          </a:p>
          <a:p>
            <a:pPr>
              <a:defRPr/>
            </a:pPr>
            <a:endParaRPr lang="en-US" sz="1200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Caused by the interaction of various factors most significant being alternation of freeze-thaw and wet-dry conditions.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Very slow process. Can leave hillside ridges – </a:t>
            </a:r>
            <a:r>
              <a:rPr lang="en-US" sz="2400" i="1" dirty="0" err="1" smtClean="0"/>
              <a:t>terracettes</a:t>
            </a:r>
            <a:endParaRPr lang="en-US" sz="2400" dirty="0" smtClean="0"/>
          </a:p>
        </p:txBody>
      </p:sp>
      <p:pic>
        <p:nvPicPr>
          <p:cNvPr id="5122" name="Picture 2" descr="C:\Users\Cindy\Desktop\class\chapters\chapter 15\cree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38400"/>
            <a:ext cx="2330450" cy="181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5152</TotalTime>
  <Words>2296</Words>
  <Application>Microsoft Office PowerPoint</Application>
  <PresentationFormat>On-screen Show (4:3)</PresentationFormat>
  <Paragraphs>234</Paragraphs>
  <Slides>34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Custom Design</vt:lpstr>
      <vt:lpstr>NewsPrint</vt:lpstr>
      <vt:lpstr>Mass Wasting</vt:lpstr>
      <vt:lpstr>Learning Objectives</vt:lpstr>
      <vt:lpstr>Mass Wasting</vt:lpstr>
      <vt:lpstr>PowerPoint Presentation</vt:lpstr>
      <vt:lpstr>Types of Landslides</vt:lpstr>
      <vt:lpstr>Types of Landslides</vt:lpstr>
      <vt:lpstr>Types of Landslides</vt:lpstr>
      <vt:lpstr>Types of Landslides</vt:lpstr>
      <vt:lpstr>Types of Landslides</vt:lpstr>
      <vt:lpstr>Downslope Movements on Slopes</vt:lpstr>
      <vt:lpstr>Driving or Resisting Forces on Slopes</vt:lpstr>
      <vt:lpstr>Forces on Slopes</vt:lpstr>
      <vt:lpstr>Forces on Slopes</vt:lpstr>
      <vt:lpstr>PowerPoint Presentation</vt:lpstr>
      <vt:lpstr>PowerPoint Presentation</vt:lpstr>
      <vt:lpstr>Role of Earth Material Type</vt:lpstr>
      <vt:lpstr>Role of Earth Material Type</vt:lpstr>
      <vt:lpstr>Role of Slope and Topography</vt:lpstr>
      <vt:lpstr>PowerPoint Presentation</vt:lpstr>
      <vt:lpstr>Role of Climate</vt:lpstr>
      <vt:lpstr>The Role of Vegetation</vt:lpstr>
      <vt:lpstr>The Role of Water</vt:lpstr>
      <vt:lpstr>The Role of Time</vt:lpstr>
      <vt:lpstr>PowerPoint Presentation</vt:lpstr>
      <vt:lpstr>Snow Avalanches</vt:lpstr>
      <vt:lpstr>PowerPoint Presentation</vt:lpstr>
      <vt:lpstr>Geographic Regions at Risk from Landslides</vt:lpstr>
      <vt:lpstr>PowerPoint Presentation</vt:lpstr>
      <vt:lpstr>Effects of Landslides and Linkages with other Natural Hazards</vt:lpstr>
      <vt:lpstr>Natural Service Functions of Landslides</vt:lpstr>
      <vt:lpstr>Minimizing the Landslide Hazards</vt:lpstr>
      <vt:lpstr>Minimizing the Landslide Hazards</vt:lpstr>
      <vt:lpstr>Minimizing the Landslide Hazards</vt:lpstr>
      <vt:lpstr>Perception of and Adjustment to the Landslide Hazard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Portraying the Earth</dc:title>
  <dc:creator>Cindy Clark</dc:creator>
  <cp:lastModifiedBy>Cindy Clark</cp:lastModifiedBy>
  <cp:revision>287</cp:revision>
  <dcterms:created xsi:type="dcterms:W3CDTF">2007-09-03T15:50:30Z</dcterms:created>
  <dcterms:modified xsi:type="dcterms:W3CDTF">2014-10-08T20:04:58Z</dcterms:modified>
</cp:coreProperties>
</file>